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64FE5-76F7-4C97-A166-0E9D46B6D1C5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F99DB-4B6F-4A2F-8B6A-E396D569B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35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9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0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7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0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2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4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36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2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80950-7027-451B-9F1F-16DD5046B63A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0562D-B628-4829-8083-7A97F2E6E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1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2.4-2.5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Reasoning with Postulates and Algebra Properties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33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Postulates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Postulate 5- Through any two points there exists exactly one </a:t>
            </a:r>
            <a:r>
              <a:rPr lang="en-US" dirty="0" smtClean="0"/>
              <a:t>line</a:t>
            </a:r>
            <a:endParaRPr lang="en-US" dirty="0" smtClean="0"/>
          </a:p>
          <a:p>
            <a:r>
              <a:rPr lang="en-US" dirty="0" smtClean="0"/>
              <a:t>Postulate 6- A line contains at least two points</a:t>
            </a:r>
          </a:p>
          <a:p>
            <a:r>
              <a:rPr lang="en-US" dirty="0" smtClean="0"/>
              <a:t>Postulate 7- If two lines intersect, then their intersection is exactly one point.</a:t>
            </a:r>
          </a:p>
          <a:p>
            <a:r>
              <a:rPr lang="en-US" dirty="0" smtClean="0"/>
              <a:t>Postulate 8- Through any three </a:t>
            </a:r>
            <a:r>
              <a:rPr lang="en-US" dirty="0" err="1" smtClean="0"/>
              <a:t>noncollinear</a:t>
            </a:r>
            <a:r>
              <a:rPr lang="en-US" dirty="0" smtClean="0"/>
              <a:t> points there exists exactly one plane</a:t>
            </a:r>
          </a:p>
          <a:p>
            <a:r>
              <a:rPr lang="en-US" dirty="0" smtClean="0"/>
              <a:t>Postulate 9- A plane contains at least three </a:t>
            </a:r>
            <a:r>
              <a:rPr lang="en-US" dirty="0" err="1" smtClean="0"/>
              <a:t>noncollinear</a:t>
            </a:r>
            <a:r>
              <a:rPr lang="en-US" dirty="0" smtClean="0"/>
              <a:t> points</a:t>
            </a:r>
          </a:p>
          <a:p>
            <a:r>
              <a:rPr lang="en-US" dirty="0" err="1" smtClean="0"/>
              <a:t>Postualte</a:t>
            </a:r>
            <a:r>
              <a:rPr lang="en-US" dirty="0" smtClean="0"/>
              <a:t> 10- If two points lie in a plane, then the line containing them lies in the plane</a:t>
            </a:r>
          </a:p>
          <a:p>
            <a:r>
              <a:rPr lang="en-US" dirty="0" smtClean="0"/>
              <a:t>Postulate 11- If two planes intersect, then their intersection is a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1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Properties of 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/>
          <a:lstStyle/>
          <a:p>
            <a:r>
              <a:rPr lang="en-US" dirty="0" smtClean="0"/>
              <a:t>Addition Property: If a = b, then a + c = b + c</a:t>
            </a:r>
          </a:p>
          <a:p>
            <a:r>
              <a:rPr lang="en-US" dirty="0" smtClean="0"/>
              <a:t>Subtraction Property: If a = b, then a – c = b – c</a:t>
            </a:r>
          </a:p>
          <a:p>
            <a:r>
              <a:rPr lang="en-US" dirty="0" smtClean="0"/>
              <a:t>Multiplication Property: If a = b, then ac = </a:t>
            </a:r>
            <a:r>
              <a:rPr lang="en-US" dirty="0" err="1" smtClean="0"/>
              <a:t>bc</a:t>
            </a:r>
            <a:endParaRPr lang="en-US" dirty="0" smtClean="0"/>
          </a:p>
          <a:p>
            <a:r>
              <a:rPr lang="en-US" dirty="0" smtClean="0"/>
              <a:t>Division Property: If a = b, then a/c = b/c as long as c does not equal zero</a:t>
            </a:r>
          </a:p>
          <a:p>
            <a:r>
              <a:rPr lang="en-US" dirty="0" smtClean="0"/>
              <a:t>Substitution Property: If a = b, then a can be substituted in for b or vice versa in any equation for expression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38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Reflexive Property of Equality</a:t>
            </a:r>
          </a:p>
          <a:p>
            <a:pPr lvl="1"/>
            <a:r>
              <a:rPr lang="en-US" dirty="0" smtClean="0"/>
              <a:t>States the obvious to help begin a proof. For example if you want to show that AB = AB; you just say it because they are the same length.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248400" y="2743200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010400" y="2743200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Triangle 6"/>
          <p:cNvSpPr/>
          <p:nvPr/>
        </p:nvSpPr>
        <p:spPr>
          <a:xfrm>
            <a:off x="4520116" y="3972341"/>
            <a:ext cx="1752600" cy="10668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Triangle 7"/>
          <p:cNvSpPr/>
          <p:nvPr/>
        </p:nvSpPr>
        <p:spPr>
          <a:xfrm flipH="1">
            <a:off x="2665863" y="3953300"/>
            <a:ext cx="1828800" cy="10759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91517" y="361467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4844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53636" y="505679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39939" y="475889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52800" y="415035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72100" y="413640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276600" y="5133579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39216" y="511451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7" name="Arc 16"/>
          <p:cNvSpPr/>
          <p:nvPr/>
        </p:nvSpPr>
        <p:spPr>
          <a:xfrm>
            <a:off x="2438400" y="4707950"/>
            <a:ext cx="1066800" cy="1150077"/>
          </a:xfrm>
          <a:prstGeom prst="arc">
            <a:avLst>
              <a:gd name="adj1" fmla="val 16944213"/>
              <a:gd name="adj2" fmla="val 20291924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/>
          <p:cNvSpPr/>
          <p:nvPr/>
        </p:nvSpPr>
        <p:spPr>
          <a:xfrm rot="14162204">
            <a:off x="2590800" y="4860350"/>
            <a:ext cx="1066800" cy="1150077"/>
          </a:xfrm>
          <a:prstGeom prst="arc">
            <a:avLst>
              <a:gd name="adj1" fmla="val 16944213"/>
              <a:gd name="adj2" fmla="val 20291924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/>
          <p:nvPr/>
        </p:nvSpPr>
        <p:spPr>
          <a:xfrm>
            <a:off x="2743200" y="5012750"/>
            <a:ext cx="1066800" cy="1150077"/>
          </a:xfrm>
          <a:prstGeom prst="arc">
            <a:avLst>
              <a:gd name="adj1" fmla="val 16944213"/>
              <a:gd name="adj2" fmla="val 20291924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>
            <a:off x="2895600" y="5165150"/>
            <a:ext cx="1066800" cy="1150077"/>
          </a:xfrm>
          <a:prstGeom prst="arc">
            <a:avLst>
              <a:gd name="adj1" fmla="val 16944213"/>
              <a:gd name="adj2" fmla="val 20291924"/>
            </a:avLst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15889726">
            <a:off x="5566932" y="4734825"/>
            <a:ext cx="936578" cy="718172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10288011">
            <a:off x="4253985" y="3828976"/>
            <a:ext cx="532263" cy="382785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/>
          <p:cNvSpPr/>
          <p:nvPr/>
        </p:nvSpPr>
        <p:spPr>
          <a:xfrm rot="10288011">
            <a:off x="4191001" y="3914862"/>
            <a:ext cx="532263" cy="382785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/>
          <p:cNvSpPr/>
          <p:nvPr/>
        </p:nvSpPr>
        <p:spPr>
          <a:xfrm rot="6506077">
            <a:off x="4291114" y="3828975"/>
            <a:ext cx="532263" cy="382785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6539413">
            <a:off x="4355081" y="3914140"/>
            <a:ext cx="532263" cy="382785"/>
          </a:xfrm>
          <a:prstGeom prst="arc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4520116" y="4844534"/>
            <a:ext cx="3028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4809865" y="4860349"/>
            <a:ext cx="971" cy="15240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4236659" y="4844534"/>
            <a:ext cx="971" cy="15240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254387" y="4846387"/>
            <a:ext cx="3028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66800" y="5426122"/>
            <a:ext cx="701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Since all corresponding sides and angles are congruent, and AB is congruent to AB because of the reflexive property of equality. Then Triangle ABC is congruent to Triangle ABD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872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Symmetric Property of Equality</a:t>
            </a:r>
          </a:p>
          <a:p>
            <a:pPr lvl="1"/>
            <a:r>
              <a:rPr lang="en-US" dirty="0" smtClean="0"/>
              <a:t>Similar to a converse in that it “flips”</a:t>
            </a:r>
          </a:p>
          <a:p>
            <a:pPr lvl="1"/>
            <a:r>
              <a:rPr lang="en-US" dirty="0" smtClean="0"/>
              <a:t>Ex: If AB = CD, then CD = AB by the symmetric property of equality</a:t>
            </a:r>
          </a:p>
          <a:p>
            <a:r>
              <a:rPr lang="en-US" dirty="0" smtClean="0"/>
              <a:t>Transitive Property of Equality</a:t>
            </a:r>
          </a:p>
          <a:p>
            <a:pPr lvl="1"/>
            <a:r>
              <a:rPr lang="en-US" dirty="0" smtClean="0"/>
              <a:t>Similar to “Law of Syllogism”</a:t>
            </a:r>
          </a:p>
          <a:p>
            <a:pPr lvl="1"/>
            <a:r>
              <a:rPr lang="en-US" dirty="0" smtClean="0"/>
              <a:t>Ex: If AB = CD and CD = EF, then AB = EF by the transitive property of equality</a:t>
            </a:r>
          </a:p>
          <a:p>
            <a:r>
              <a:rPr lang="en-US" dirty="0" smtClean="0"/>
              <a:t>Distributive Property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a(b + c) = </a:t>
            </a:r>
            <a:r>
              <a:rPr lang="en-US" dirty="0" err="1" smtClean="0"/>
              <a:t>ab</a:t>
            </a:r>
            <a:r>
              <a:rPr lang="en-US" dirty="0" smtClean="0"/>
              <a:t> + ac		-a(b + c) = -</a:t>
            </a:r>
            <a:r>
              <a:rPr lang="en-US" dirty="0" err="1" smtClean="0"/>
              <a:t>ab</a:t>
            </a:r>
            <a:r>
              <a:rPr lang="en-US" dirty="0" smtClean="0"/>
              <a:t> - ac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a(b – c) = </a:t>
            </a:r>
            <a:r>
              <a:rPr lang="en-US" dirty="0" err="1" smtClean="0"/>
              <a:t>ab</a:t>
            </a:r>
            <a:r>
              <a:rPr lang="en-US" dirty="0" smtClean="0"/>
              <a:t> – ac		-a(b – c) = -</a:t>
            </a:r>
            <a:r>
              <a:rPr lang="en-US" dirty="0" err="1" smtClean="0"/>
              <a:t>ab</a:t>
            </a:r>
            <a:r>
              <a:rPr lang="en-US" dirty="0" smtClean="0"/>
              <a:t> + ac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85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332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Lesson 2.4-2.5</vt:lpstr>
      <vt:lpstr>Postulates</vt:lpstr>
      <vt:lpstr>Algebra Properties of Equality</vt:lpstr>
      <vt:lpstr>Key Concepts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2.4-2.5</dc:title>
  <dc:creator>Owner</dc:creator>
  <cp:lastModifiedBy>Owner</cp:lastModifiedBy>
  <cp:revision>6</cp:revision>
  <cp:lastPrinted>2012-11-01T17:09:13Z</cp:lastPrinted>
  <dcterms:created xsi:type="dcterms:W3CDTF">2011-10-05T15:15:18Z</dcterms:created>
  <dcterms:modified xsi:type="dcterms:W3CDTF">2012-11-02T18:39:20Z</dcterms:modified>
</cp:coreProperties>
</file>